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25" r:id="rId2"/>
    <p:sldId id="1407" r:id="rId3"/>
    <p:sldId id="1429" r:id="rId4"/>
    <p:sldId id="1441" r:id="rId5"/>
    <p:sldId id="1435" r:id="rId6"/>
    <p:sldId id="1436" r:id="rId7"/>
    <p:sldId id="1437" r:id="rId8"/>
    <p:sldId id="1438" r:id="rId9"/>
    <p:sldId id="1439" r:id="rId10"/>
    <p:sldId id="1440" r:id="rId11"/>
    <p:sldId id="1428" r:id="rId12"/>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000000"/>
    <a:srgbClr val="C9FFEE"/>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D4D28-D90C-4323-BDBA-B3000949428A}" v="9" dt="2021-11-13T16:18:08.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84" autoAdjust="0"/>
  </p:normalViewPr>
  <p:slideViewPr>
    <p:cSldViewPr>
      <p:cViewPr varScale="1">
        <p:scale>
          <a:sx n="101" d="100"/>
          <a:sy n="101" d="100"/>
        </p:scale>
        <p:origin x="67" y="29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AC7D4D28-D90C-4323-BDBA-B3000949428A}"/>
    <pc:docChg chg="undo redo custSel addSld delSld modSld">
      <pc:chgData name="Ed Godfrey" userId="61aa7c48ee0e3db0" providerId="LiveId" clId="{AC7D4D28-D90C-4323-BDBA-B3000949428A}" dt="2021-11-13T16:20:49.884" v="109" actId="33524"/>
      <pc:docMkLst>
        <pc:docMk/>
      </pc:docMkLst>
      <pc:sldChg chg="modSp mod">
        <pc:chgData name="Ed Godfrey" userId="61aa7c48ee0e3db0" providerId="LiveId" clId="{AC7D4D28-D90C-4323-BDBA-B3000949428A}" dt="2021-11-13T16:04:26.398" v="14" actId="20577"/>
        <pc:sldMkLst>
          <pc:docMk/>
          <pc:sldMk cId="0" sldId="525"/>
        </pc:sldMkLst>
        <pc:spChg chg="mod">
          <ac:chgData name="Ed Godfrey" userId="61aa7c48ee0e3db0" providerId="LiveId" clId="{AC7D4D28-D90C-4323-BDBA-B3000949428A}" dt="2021-11-13T16:04:26.398" v="14" actId="20577"/>
          <ac:spMkLst>
            <pc:docMk/>
            <pc:sldMk cId="0" sldId="525"/>
            <ac:spMk id="5" creationId="{2A15F6D3-56F6-4FB7-BE8C-FA1D4D651CED}"/>
          </ac:spMkLst>
        </pc:spChg>
        <pc:spChg chg="mod">
          <ac:chgData name="Ed Godfrey" userId="61aa7c48ee0e3db0" providerId="LiveId" clId="{AC7D4D28-D90C-4323-BDBA-B3000949428A}" dt="2021-11-13T16:04:22.424" v="9" actId="255"/>
          <ac:spMkLst>
            <pc:docMk/>
            <pc:sldMk cId="0" sldId="525"/>
            <ac:spMk id="2050" creationId="{84185356-F473-4163-A17C-84BC2C14A278}"/>
          </ac:spMkLst>
        </pc:spChg>
      </pc:sldChg>
      <pc:sldChg chg="del">
        <pc:chgData name="Ed Godfrey" userId="61aa7c48ee0e3db0" providerId="LiveId" clId="{AC7D4D28-D90C-4323-BDBA-B3000949428A}" dt="2021-11-13T16:04:37.367" v="15" actId="47"/>
        <pc:sldMkLst>
          <pc:docMk/>
          <pc:sldMk cId="177088853" sldId="1391"/>
        </pc:sldMkLst>
      </pc:sldChg>
      <pc:sldChg chg="delSp mod delAnim">
        <pc:chgData name="Ed Godfrey" userId="61aa7c48ee0e3db0" providerId="LiveId" clId="{AC7D4D28-D90C-4323-BDBA-B3000949428A}" dt="2021-11-13T16:04:50.838" v="17" actId="21"/>
        <pc:sldMkLst>
          <pc:docMk/>
          <pc:sldMk cId="1519565353" sldId="1407"/>
        </pc:sldMkLst>
        <pc:spChg chg="del">
          <ac:chgData name="Ed Godfrey" userId="61aa7c48ee0e3db0" providerId="LiveId" clId="{AC7D4D28-D90C-4323-BDBA-B3000949428A}" dt="2021-11-13T16:04:45.342" v="16" actId="21"/>
          <ac:spMkLst>
            <pc:docMk/>
            <pc:sldMk cId="1519565353" sldId="1407"/>
            <ac:spMk id="2" creationId="{ADC524C7-6381-4FBF-A998-CF51366E593F}"/>
          </ac:spMkLst>
        </pc:spChg>
        <pc:spChg chg="del">
          <ac:chgData name="Ed Godfrey" userId="61aa7c48ee0e3db0" providerId="LiveId" clId="{AC7D4D28-D90C-4323-BDBA-B3000949428A}" dt="2021-11-13T16:04:50.838" v="17" actId="21"/>
          <ac:spMkLst>
            <pc:docMk/>
            <pc:sldMk cId="1519565353" sldId="1407"/>
            <ac:spMk id="4" creationId="{7BB875C2-CEE9-4CC1-B9A7-5E2AB40EB6F2}"/>
          </ac:spMkLst>
        </pc:spChg>
      </pc:sldChg>
      <pc:sldChg chg="addSp delSp modSp mod">
        <pc:chgData name="Ed Godfrey" userId="61aa7c48ee0e3db0" providerId="LiveId" clId="{AC7D4D28-D90C-4323-BDBA-B3000949428A}" dt="2021-11-13T16:19:07.628" v="102" actId="2711"/>
        <pc:sldMkLst>
          <pc:docMk/>
          <pc:sldMk cId="3269634081" sldId="1429"/>
        </pc:sldMkLst>
        <pc:spChg chg="add del">
          <ac:chgData name="Ed Godfrey" userId="61aa7c48ee0e3db0" providerId="LiveId" clId="{AC7D4D28-D90C-4323-BDBA-B3000949428A}" dt="2021-11-13T16:09:54.275" v="30" actId="11529"/>
          <ac:spMkLst>
            <pc:docMk/>
            <pc:sldMk cId="3269634081" sldId="1429"/>
            <ac:spMk id="2" creationId="{AB9D19C8-630B-4385-B2F6-6E8CD31226B9}"/>
          </ac:spMkLst>
        </pc:spChg>
        <pc:spChg chg="add">
          <ac:chgData name="Ed Godfrey" userId="61aa7c48ee0e3db0" providerId="LiveId" clId="{AC7D4D28-D90C-4323-BDBA-B3000949428A}" dt="2021-11-13T16:10:14.874" v="33" actId="11529"/>
          <ac:spMkLst>
            <pc:docMk/>
            <pc:sldMk cId="3269634081" sldId="1429"/>
            <ac:spMk id="4" creationId="{66EE85C5-A131-4DCE-9E4C-6E5FA713C131}"/>
          </ac:spMkLst>
        </pc:spChg>
        <pc:spChg chg="add del mod">
          <ac:chgData name="Ed Godfrey" userId="61aa7c48ee0e3db0" providerId="LiveId" clId="{AC7D4D28-D90C-4323-BDBA-B3000949428A}" dt="2021-11-13T16:14:36.846" v="39" actId="21"/>
          <ac:spMkLst>
            <pc:docMk/>
            <pc:sldMk cId="3269634081" sldId="1429"/>
            <ac:spMk id="5" creationId="{6956BDB7-2CB5-47CD-A86E-6F3824987AFB}"/>
          </ac:spMkLst>
        </pc:spChg>
        <pc:spChg chg="add mod">
          <ac:chgData name="Ed Godfrey" userId="61aa7c48ee0e3db0" providerId="LiveId" clId="{AC7D4D28-D90C-4323-BDBA-B3000949428A}" dt="2021-11-13T16:17:24.843" v="62" actId="14100"/>
          <ac:spMkLst>
            <pc:docMk/>
            <pc:sldMk cId="3269634081" sldId="1429"/>
            <ac:spMk id="6" creationId="{61758C07-145E-4484-B6DB-983DB9802478}"/>
          </ac:spMkLst>
        </pc:spChg>
        <pc:spChg chg="add mod">
          <ac:chgData name="Ed Godfrey" userId="61aa7c48ee0e3db0" providerId="LiveId" clId="{AC7D4D28-D90C-4323-BDBA-B3000949428A}" dt="2021-11-13T16:19:07.628" v="102" actId="2711"/>
          <ac:spMkLst>
            <pc:docMk/>
            <pc:sldMk cId="3269634081" sldId="1429"/>
            <ac:spMk id="8" creationId="{8B004F3F-2DDA-4226-9EF3-239B7338689B}"/>
          </ac:spMkLst>
        </pc:spChg>
        <pc:picChg chg="add del mod ord">
          <ac:chgData name="Ed Godfrey" userId="61aa7c48ee0e3db0" providerId="LiveId" clId="{AC7D4D28-D90C-4323-BDBA-B3000949428A}" dt="2021-11-13T16:14:45.128" v="43" actId="21"/>
          <ac:picMkLst>
            <pc:docMk/>
            <pc:sldMk cId="3269634081" sldId="1429"/>
            <ac:picMk id="3" creationId="{20666902-A66A-45F4-B9E0-B00A7B85D37C}"/>
          </ac:picMkLst>
        </pc:picChg>
        <pc:picChg chg="add del mod">
          <ac:chgData name="Ed Godfrey" userId="61aa7c48ee0e3db0" providerId="LiveId" clId="{AC7D4D28-D90C-4323-BDBA-B3000949428A}" dt="2021-11-13T16:17:42.922" v="64"/>
          <ac:picMkLst>
            <pc:docMk/>
            <pc:sldMk cId="3269634081" sldId="1429"/>
            <ac:picMk id="7" creationId="{4227623B-5FE0-4E94-A939-F59D3F1D2921}"/>
          </ac:picMkLst>
        </pc:picChg>
      </pc:sldChg>
      <pc:sldChg chg="del">
        <pc:chgData name="Ed Godfrey" userId="61aa7c48ee0e3db0" providerId="LiveId" clId="{AC7D4D28-D90C-4323-BDBA-B3000949428A}" dt="2021-11-13T16:20:30.406" v="104" actId="47"/>
        <pc:sldMkLst>
          <pc:docMk/>
          <pc:sldMk cId="576431217" sldId="1430"/>
        </pc:sldMkLst>
      </pc:sldChg>
      <pc:sldChg chg="del">
        <pc:chgData name="Ed Godfrey" userId="61aa7c48ee0e3db0" providerId="LiveId" clId="{AC7D4D28-D90C-4323-BDBA-B3000949428A}" dt="2021-11-13T16:20:31.786" v="105" actId="47"/>
        <pc:sldMkLst>
          <pc:docMk/>
          <pc:sldMk cId="886468769" sldId="1431"/>
        </pc:sldMkLst>
      </pc:sldChg>
      <pc:sldChg chg="del">
        <pc:chgData name="Ed Godfrey" userId="61aa7c48ee0e3db0" providerId="LiveId" clId="{AC7D4D28-D90C-4323-BDBA-B3000949428A}" dt="2021-11-13T16:20:32.665" v="106" actId="47"/>
        <pc:sldMkLst>
          <pc:docMk/>
          <pc:sldMk cId="528609880" sldId="1432"/>
        </pc:sldMkLst>
      </pc:sldChg>
      <pc:sldChg chg="del">
        <pc:chgData name="Ed Godfrey" userId="61aa7c48ee0e3db0" providerId="LiveId" clId="{AC7D4D28-D90C-4323-BDBA-B3000949428A}" dt="2021-11-13T16:20:33.772" v="107" actId="47"/>
        <pc:sldMkLst>
          <pc:docMk/>
          <pc:sldMk cId="500347803" sldId="1433"/>
        </pc:sldMkLst>
      </pc:sldChg>
      <pc:sldChg chg="del">
        <pc:chgData name="Ed Godfrey" userId="61aa7c48ee0e3db0" providerId="LiveId" clId="{AC7D4D28-D90C-4323-BDBA-B3000949428A}" dt="2021-11-13T16:20:34.950" v="108" actId="47"/>
        <pc:sldMkLst>
          <pc:docMk/>
          <pc:sldMk cId="3856642544" sldId="1434"/>
        </pc:sldMkLst>
      </pc:sldChg>
      <pc:sldChg chg="modSp mod">
        <pc:chgData name="Ed Godfrey" userId="61aa7c48ee0e3db0" providerId="LiveId" clId="{AC7D4D28-D90C-4323-BDBA-B3000949428A}" dt="2021-11-13T16:20:49.884" v="109" actId="33524"/>
        <pc:sldMkLst>
          <pc:docMk/>
          <pc:sldMk cId="1171133699" sldId="1435"/>
        </pc:sldMkLst>
        <pc:spChg chg="mod">
          <ac:chgData name="Ed Godfrey" userId="61aa7c48ee0e3db0" providerId="LiveId" clId="{AC7D4D28-D90C-4323-BDBA-B3000949428A}" dt="2021-11-13T16:20:49.884" v="109" actId="33524"/>
          <ac:spMkLst>
            <pc:docMk/>
            <pc:sldMk cId="1171133699" sldId="1435"/>
            <ac:spMk id="5123" creationId="{E18300FC-3653-4872-8E08-6A73A96457CA}"/>
          </ac:spMkLst>
        </pc:spChg>
      </pc:sldChg>
      <pc:sldChg chg="del">
        <pc:chgData name="Ed Godfrey" userId="61aa7c48ee0e3db0" providerId="LiveId" clId="{AC7D4D28-D90C-4323-BDBA-B3000949428A}" dt="2021-11-13T16:05:00.119" v="18" actId="47"/>
        <pc:sldMkLst>
          <pc:docMk/>
          <pc:sldMk cId="280302433" sldId="1441"/>
        </pc:sldMkLst>
      </pc:sldChg>
      <pc:sldChg chg="addSp delSp modSp add mod">
        <pc:chgData name="Ed Godfrey" userId="61aa7c48ee0e3db0" providerId="LiveId" clId="{AC7D4D28-D90C-4323-BDBA-B3000949428A}" dt="2021-11-13T16:09:58.405" v="32" actId="14100"/>
        <pc:sldMkLst>
          <pc:docMk/>
          <pc:sldMk cId="4232835396" sldId="1441"/>
        </pc:sldMkLst>
        <pc:picChg chg="add mod">
          <ac:chgData name="Ed Godfrey" userId="61aa7c48ee0e3db0" providerId="LiveId" clId="{AC7D4D28-D90C-4323-BDBA-B3000949428A}" dt="2021-11-13T16:09:58.405" v="32" actId="14100"/>
          <ac:picMkLst>
            <pc:docMk/>
            <pc:sldMk cId="4232835396" sldId="1441"/>
            <ac:picMk id="3" creationId="{86B08766-3FCE-4011-9241-BB84AA0559D3}"/>
          </ac:picMkLst>
        </pc:picChg>
        <pc:picChg chg="del">
          <ac:chgData name="Ed Godfrey" userId="61aa7c48ee0e3db0" providerId="LiveId" clId="{AC7D4D28-D90C-4323-BDBA-B3000949428A}" dt="2021-11-13T16:05:20.085" v="21" actId="21"/>
          <ac:picMkLst>
            <pc:docMk/>
            <pc:sldMk cId="4232835396" sldId="1441"/>
            <ac:picMk id="7" creationId="{FC539A51-A24A-4277-AC0D-24770509FE6C}"/>
          </ac:picMkLst>
        </pc:picChg>
      </pc:sldChg>
      <pc:sldChg chg="del">
        <pc:chgData name="Ed Godfrey" userId="61aa7c48ee0e3db0" providerId="LiveId" clId="{AC7D4D28-D90C-4323-BDBA-B3000949428A}" dt="2021-11-13T16:05:01.894" v="19" actId="47"/>
        <pc:sldMkLst>
          <pc:docMk/>
          <pc:sldMk cId="1270265158" sldId="1442"/>
        </pc:sldMkLst>
      </pc:sldChg>
      <pc:sldChg chg="addSp delSp modSp add del mod setBg">
        <pc:chgData name="Ed Godfrey" userId="61aa7c48ee0e3db0" providerId="LiveId" clId="{AC7D4D28-D90C-4323-BDBA-B3000949428A}" dt="2021-11-13T16:19:47.146" v="103" actId="2696"/>
        <pc:sldMkLst>
          <pc:docMk/>
          <pc:sldMk cId="2409100156" sldId="1442"/>
        </pc:sldMkLst>
        <pc:spChg chg="add mod">
          <ac:chgData name="Ed Godfrey" userId="61aa7c48ee0e3db0" providerId="LiveId" clId="{AC7D4D28-D90C-4323-BDBA-B3000949428A}" dt="2021-11-13T16:16:51.381" v="58" actId="207"/>
          <ac:spMkLst>
            <pc:docMk/>
            <pc:sldMk cId="2409100156" sldId="1442"/>
            <ac:spMk id="2" creationId="{D1D9D3E8-8391-408F-97FD-EE7BFC3CAA9C}"/>
          </ac:spMkLst>
        </pc:spChg>
        <pc:spChg chg="del">
          <ac:chgData name="Ed Godfrey" userId="61aa7c48ee0e3db0" providerId="LiveId" clId="{AC7D4D28-D90C-4323-BDBA-B3000949428A}" dt="2021-11-13T16:15:26.694" v="48" actId="21"/>
          <ac:spMkLst>
            <pc:docMk/>
            <pc:sldMk cId="2409100156" sldId="1442"/>
            <ac:spMk id="4" creationId="{66EE85C5-A131-4DCE-9E4C-6E5FA713C131}"/>
          </ac:spMkLst>
        </pc:spChg>
        <pc:picChg chg="del">
          <ac:chgData name="Ed Godfrey" userId="61aa7c48ee0e3db0" providerId="LiveId" clId="{AC7D4D28-D90C-4323-BDBA-B3000949428A}" dt="2021-11-13T16:15:25.039" v="47" actId="21"/>
          <ac:picMkLst>
            <pc:docMk/>
            <pc:sldMk cId="2409100156" sldId="1442"/>
            <ac:picMk id="3" creationId="{20666902-A66A-45F4-B9E0-B00A7B85D3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11/13/2021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3</a:t>
            </a:fld>
            <a:endParaRPr lang="en-US" altLang="en-US"/>
          </a:p>
        </p:txBody>
      </p:sp>
    </p:spTree>
    <p:extLst>
      <p:ext uri="{BB962C8B-B14F-4D97-AF65-F5344CB8AC3E}">
        <p14:creationId xmlns:p14="http://schemas.microsoft.com/office/powerpoint/2010/main" val="62520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that Jesus says “I will come again and RECEIVE you to Myself…”  receive = </a:t>
            </a:r>
            <a:r>
              <a:rPr lang="en-US" dirty="0" err="1"/>
              <a:t>paralambano</a:t>
            </a:r>
            <a:r>
              <a:rPr lang="en-US" dirty="0"/>
              <a:t> – to come along side and take to one’s self.  It is in the first person, singular, future, middle voice. This means that at some point in the future, Jesus intends to come alongside His redeemed and personally take them to Himself. The middle voice speaks of doing something to one’s self for one’s self without reference to any action being taken (or not taken) by the objects being received.   Some interpret 1 Thessalonians as some kind of reception for a king where the people go outside the city to meet the king and then accompany him back into the city.  The idea is that there is no rapture into heaven, but that we meet the Lord in the air to immediately come back with Him to usher in the millennial kingdom (post </a:t>
            </a:r>
            <a:r>
              <a:rPr lang="en-US" dirty="0" err="1"/>
              <a:t>trib</a:t>
            </a:r>
            <a:r>
              <a:rPr lang="en-US" dirty="0"/>
              <a:t> view) or to usher in the eternal state (post and amil views).  To be caught up is a passive event, something the Lord does; and there is no mention of being back on the earth in any immediate sense.  </a:t>
            </a:r>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6</a:t>
            </a:fld>
            <a:endParaRPr lang="en-US" altLang="en-US"/>
          </a:p>
        </p:txBody>
      </p:sp>
    </p:spTree>
    <p:extLst>
      <p:ext uri="{BB962C8B-B14F-4D97-AF65-F5344CB8AC3E}">
        <p14:creationId xmlns:p14="http://schemas.microsoft.com/office/powerpoint/2010/main" val="123247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A </a:t>
            </a:r>
            <a:r>
              <a:rPr lang="en-US" altLang="en-US" sz="2900" kern="1200" dirty="0" err="1">
                <a:solidFill>
                  <a:schemeClr val="tx1"/>
                </a:solidFill>
              </a:rPr>
              <a:t>Pretribulationary</a:t>
            </a:r>
            <a:r>
              <a:rPr lang="en-US" altLang="en-US" sz="2900" kern="1200" dirty="0">
                <a:solidFill>
                  <a:schemeClr val="tx1"/>
                </a:solidFill>
              </a:rPr>
              <a:t> Rapture? </a:t>
            </a:r>
            <a:r>
              <a:rPr lang="en-US" altLang="en-US" sz="2000" kern="1200" dirty="0">
                <a:solidFill>
                  <a:schemeClr val="tx1"/>
                </a:solidFill>
              </a:rPr>
              <a:t>(Part 2)</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November 14,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3:7-13</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228600" y="742950"/>
            <a:ext cx="8788400" cy="40164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700" b="0" dirty="0"/>
              <a:t>7 And to the angel of the church in Philadelphia write: He who is holy, who is true, who has the key of David, who opens and no one will shut, and who shuts and no one opens, says this: 8 'I know your deeds. Behold, I have put before you an open door which no one can shut, because you have a little power, and have kept My word, and have not denied My name. 9 'Behold, I will cause those of the synagogue of Satan, who say that they are Jews and are not, but lie — I will make them come and bow down at your feet, and make them know that I have loved you. 10 'Because you have kept the word of My perseverance, </a:t>
            </a:r>
            <a:r>
              <a:rPr lang="en-US" altLang="en-US" sz="1700" u="sng" dirty="0"/>
              <a:t>I also will keep you from the hour of testing, that hour which is about to come upon the whole world, to test those who dwell on the earth</a:t>
            </a:r>
            <a:r>
              <a:rPr lang="en-US" altLang="en-US" sz="1700" b="0" dirty="0"/>
              <a:t>. 11 'I am coming quickly; hold fast what you have, so that no one will take your crown. 12 'He who overcomes, I will make him a pillar in the temple of My God, and he will not go out from it anymore; and I will write on him the name of My God, and the name of the city of My God, the new Jerusalem, which comes down out of heaven from My God, and My new name. 13 'He who has an ear, let him hear what the Spirit says to the churches.' </a:t>
            </a:r>
          </a:p>
        </p:txBody>
      </p:sp>
    </p:spTree>
    <p:extLst>
      <p:ext uri="{BB962C8B-B14F-4D97-AF65-F5344CB8AC3E}">
        <p14:creationId xmlns:p14="http://schemas.microsoft.com/office/powerpoint/2010/main" val="1157185120"/>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17,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extLst>
      <p:ext uri="{BB962C8B-B14F-4D97-AF65-F5344CB8AC3E}">
        <p14:creationId xmlns:p14="http://schemas.microsoft.com/office/powerpoint/2010/main" val="420539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C539A51-A24A-4277-AC0D-24770509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867400"/>
          </a:xfrm>
          <a:prstGeom prst="rect">
            <a:avLst/>
          </a:prstGeom>
        </p:spPr>
      </p:pic>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Brace 3">
            <a:extLst>
              <a:ext uri="{FF2B5EF4-FFF2-40B4-BE49-F238E27FC236}">
                <a16:creationId xmlns:a16="http://schemas.microsoft.com/office/drawing/2014/main" id="{66EE85C5-A131-4DCE-9E4C-6E5FA713C131}"/>
              </a:ext>
            </a:extLst>
          </p:cNvPr>
          <p:cNvSpPr/>
          <p:nvPr/>
        </p:nvSpPr>
        <p:spPr bwMode="auto">
          <a:xfrm>
            <a:off x="685800" y="514350"/>
            <a:ext cx="1219200" cy="1219200"/>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a:ln>
                <a:noFill/>
              </a:ln>
              <a:solidFill>
                <a:schemeClr val="bg1"/>
              </a:solidFill>
              <a:effectLst/>
              <a:latin typeface="Century Gothic" pitchFamily="34" charset="0"/>
              <a:cs typeface="Arial" charset="0"/>
            </a:endParaRPr>
          </a:p>
        </p:txBody>
      </p:sp>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
        <p:nvSpPr>
          <p:cNvPr id="6" name="Left Brace 5">
            <a:extLst>
              <a:ext uri="{FF2B5EF4-FFF2-40B4-BE49-F238E27FC236}">
                <a16:creationId xmlns:a16="http://schemas.microsoft.com/office/drawing/2014/main" id="{61758C07-145E-4484-B6DB-983DB9802478}"/>
              </a:ext>
            </a:extLst>
          </p:cNvPr>
          <p:cNvSpPr/>
          <p:nvPr/>
        </p:nvSpPr>
        <p:spPr bwMode="auto">
          <a:xfrm rot="5400000">
            <a:off x="1889964" y="1215186"/>
            <a:ext cx="258671" cy="838200"/>
          </a:xfrm>
          <a:prstGeom prst="leftBrac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a:ln>
                <a:noFill/>
              </a:ln>
              <a:solidFill>
                <a:schemeClr val="bg1"/>
              </a:solidFill>
              <a:effectLst/>
              <a:latin typeface="Century Gothic" pitchFamily="34" charset="0"/>
              <a:cs typeface="Arial" charset="0"/>
            </a:endParaRPr>
          </a:p>
        </p:txBody>
      </p:sp>
      <p:sp>
        <p:nvSpPr>
          <p:cNvPr id="8" name="TextBox 7">
            <a:extLst>
              <a:ext uri="{FF2B5EF4-FFF2-40B4-BE49-F238E27FC236}">
                <a16:creationId xmlns:a16="http://schemas.microsoft.com/office/drawing/2014/main" id="{8B004F3F-2DDA-4226-9EF3-239B7338689B}"/>
              </a:ext>
            </a:extLst>
          </p:cNvPr>
          <p:cNvSpPr txBox="1"/>
          <p:nvPr/>
        </p:nvSpPr>
        <p:spPr>
          <a:xfrm>
            <a:off x="1142998" y="937016"/>
            <a:ext cx="1752601" cy="523220"/>
          </a:xfrm>
          <a:prstGeom prst="rect">
            <a:avLst/>
          </a:prstGeom>
          <a:noFill/>
        </p:spPr>
        <p:txBody>
          <a:bodyPr wrap="square" rtlCol="0">
            <a:spAutoFit/>
          </a:bodyPr>
          <a:lstStyle/>
          <a:p>
            <a:pPr algn="ctr"/>
            <a:r>
              <a:rPr lang="en-US" sz="1400" b="0" dirty="0">
                <a:latin typeface="+mn-lt"/>
              </a:rPr>
              <a:t>Daniel’s 69 weeks</a:t>
            </a:r>
          </a:p>
          <a:p>
            <a:pPr algn="ctr"/>
            <a:r>
              <a:rPr lang="en-US" sz="1400" b="0" dirty="0">
                <a:latin typeface="+mn-lt"/>
              </a:rPr>
              <a:t>483 years</a:t>
            </a:r>
          </a:p>
        </p:txBody>
      </p:sp>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86B08766-3FCE-4011-9241-BB84AA055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82" y="1047750"/>
            <a:ext cx="8750236" cy="3047999"/>
          </a:xfrm>
          <a:prstGeom prst="rect">
            <a:avLst/>
          </a:prstGeom>
        </p:spPr>
      </p:pic>
    </p:spTree>
    <p:extLst>
      <p:ext uri="{BB962C8B-B14F-4D97-AF65-F5344CB8AC3E}">
        <p14:creationId xmlns:p14="http://schemas.microsoft.com/office/powerpoint/2010/main" val="423283539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224676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p:txBody>
      </p:sp>
    </p:spTree>
    <p:extLst>
      <p:ext uri="{BB962C8B-B14F-4D97-AF65-F5344CB8AC3E}">
        <p14:creationId xmlns:p14="http://schemas.microsoft.com/office/powerpoint/2010/main" val="117113369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Comparison of John 14:1-3 to 1 Thessalonians 4:16-17</a:t>
            </a:r>
          </a:p>
        </p:txBody>
      </p:sp>
      <p:sp>
        <p:nvSpPr>
          <p:cNvPr id="5" name="TextBox 4">
            <a:extLst>
              <a:ext uri="{FF2B5EF4-FFF2-40B4-BE49-F238E27FC236}">
                <a16:creationId xmlns:a16="http://schemas.microsoft.com/office/drawing/2014/main" id="{F1275CB2-F143-4A94-B860-47960F2ED9C3}"/>
              </a:ext>
            </a:extLst>
          </p:cNvPr>
          <p:cNvSpPr txBox="1">
            <a:spLocks noChangeArrowheads="1"/>
          </p:cNvSpPr>
          <p:nvPr/>
        </p:nvSpPr>
        <p:spPr bwMode="auto">
          <a:xfrm>
            <a:off x="139700" y="952299"/>
            <a:ext cx="4432300" cy="3847207"/>
          </a:xfrm>
          <a:prstGeom prst="rect">
            <a:avLst/>
          </a:prstGeom>
          <a:solidFill>
            <a:schemeClr val="accent6">
              <a:lumMod val="60000"/>
              <a:lumOff val="40000"/>
            </a:schemeClr>
          </a:solid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2000" b="0" dirty="0">
                <a:solidFill>
                  <a:schemeClr val="bg1"/>
                </a:solidFill>
                <a:latin typeface="Century Gothic" panose="020B0502020202020204" pitchFamily="34" charset="0"/>
              </a:rPr>
              <a:t>John 14:1-3</a:t>
            </a:r>
          </a:p>
          <a:p>
            <a:pPr algn="just">
              <a:buFontTx/>
              <a:buNone/>
            </a:pPr>
            <a:r>
              <a:rPr lang="en-US" altLang="en-US" sz="2000" b="0" dirty="0">
                <a:solidFill>
                  <a:schemeClr val="bg1"/>
                </a:solidFill>
                <a:latin typeface="Century Gothic" panose="020B0502020202020204" pitchFamily="34" charset="0"/>
              </a:rPr>
              <a:t>14 </a:t>
            </a:r>
            <a:r>
              <a:rPr lang="en-US" altLang="en-US" sz="2000" b="0" u="sng" dirty="0">
                <a:solidFill>
                  <a:schemeClr val="bg1"/>
                </a:solidFill>
                <a:latin typeface="Century Gothic" panose="020B0502020202020204" pitchFamily="34" charset="0"/>
              </a:rPr>
              <a:t>Do not let your heart be troubled</a:t>
            </a:r>
            <a:r>
              <a:rPr lang="en-US" altLang="en-US" sz="2000" b="0" dirty="0">
                <a:solidFill>
                  <a:schemeClr val="bg1"/>
                </a:solidFill>
                <a:latin typeface="Century Gothic" panose="020B0502020202020204" pitchFamily="34" charset="0"/>
              </a:rPr>
              <a:t>; believe in God, believe also in Me. 2 In My Father's house are many dwelling places; if it were not so, I would have told you; for I go to prepare a place for you. 3 If I go and prepare a place for you, I will come again and receive you to Myself, </a:t>
            </a:r>
            <a:r>
              <a:rPr lang="en-US" altLang="en-US" sz="2000" b="0" u="sng" dirty="0">
                <a:solidFill>
                  <a:schemeClr val="bg1"/>
                </a:solidFill>
                <a:latin typeface="Century Gothic" panose="020B0502020202020204" pitchFamily="34" charset="0"/>
              </a:rPr>
              <a:t>that where I am, there you may be also</a:t>
            </a:r>
            <a:r>
              <a:rPr lang="en-US" altLang="en-US" sz="2000" b="0" dirty="0">
                <a:solidFill>
                  <a:schemeClr val="bg1"/>
                </a:solidFill>
                <a:latin typeface="Century Gothic" panose="020B0502020202020204" pitchFamily="34" charset="0"/>
              </a:rPr>
              <a:t>. </a:t>
            </a:r>
          </a:p>
        </p:txBody>
      </p:sp>
      <p:sp>
        <p:nvSpPr>
          <p:cNvPr id="6" name="TextBox 5">
            <a:extLst>
              <a:ext uri="{FF2B5EF4-FFF2-40B4-BE49-F238E27FC236}">
                <a16:creationId xmlns:a16="http://schemas.microsoft.com/office/drawing/2014/main" id="{51A8932F-7CCC-43BC-B977-29882948C692}"/>
              </a:ext>
            </a:extLst>
          </p:cNvPr>
          <p:cNvSpPr txBox="1">
            <a:spLocks noChangeArrowheads="1"/>
          </p:cNvSpPr>
          <p:nvPr/>
        </p:nvSpPr>
        <p:spPr bwMode="auto">
          <a:xfrm>
            <a:off x="4599700" y="941649"/>
            <a:ext cx="4432300" cy="3908762"/>
          </a:xfrm>
          <a:prstGeom prst="rect">
            <a:avLst/>
          </a:prstGeom>
          <a:solidFill>
            <a:schemeClr val="accent6">
              <a:lumMod val="75000"/>
            </a:schemeClr>
          </a:solid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2000" b="0" dirty="0">
                <a:solidFill>
                  <a:schemeClr val="bg1"/>
                </a:solidFill>
                <a:latin typeface="Century Gothic" panose="020B0502020202020204" pitchFamily="34" charset="0"/>
              </a:rPr>
              <a:t>1 Thessalonians 4:16-17</a:t>
            </a:r>
          </a:p>
          <a:p>
            <a:pPr algn="just">
              <a:buFontTx/>
              <a:buNone/>
            </a:pPr>
            <a:r>
              <a:rPr lang="en-US" altLang="en-US" sz="2000" b="0" dirty="0">
                <a:solidFill>
                  <a:schemeClr val="bg1"/>
                </a:solidFill>
                <a:latin typeface="Century Gothic" panose="020B0502020202020204" pitchFamily="34" charset="0"/>
              </a:rPr>
              <a:t>For the Lord Himself will descend from heaven with a shout, with the voice of the archangel and with the trumpet of God, and the dead in Christ shall rise first.  Then we who are alive and remain shall be caught up together with them in the clouds to meet the Lord in the air, </a:t>
            </a:r>
            <a:r>
              <a:rPr lang="en-US" altLang="en-US" sz="2000" b="0" u="sng" dirty="0">
                <a:solidFill>
                  <a:schemeClr val="bg1"/>
                </a:solidFill>
                <a:latin typeface="Century Gothic" panose="020B0502020202020204" pitchFamily="34" charset="0"/>
              </a:rPr>
              <a:t>and so we shall always be with the Lord</a:t>
            </a:r>
            <a:r>
              <a:rPr lang="en-US" altLang="en-US" sz="2000" b="0" dirty="0">
                <a:solidFill>
                  <a:schemeClr val="bg1"/>
                </a:solidFill>
                <a:latin typeface="Century Gothic" panose="020B0502020202020204" pitchFamily="34" charset="0"/>
              </a:rPr>
              <a:t>. Therefore, </a:t>
            </a:r>
            <a:r>
              <a:rPr lang="en-US" altLang="en-US" sz="2000" b="0" u="sng" dirty="0">
                <a:solidFill>
                  <a:schemeClr val="bg1"/>
                </a:solidFill>
                <a:latin typeface="Century Gothic" panose="020B0502020202020204" pitchFamily="34" charset="0"/>
              </a:rPr>
              <a:t>comfort one another with these words</a:t>
            </a:r>
            <a:r>
              <a:rPr lang="en-US" altLang="en-US" sz="2400" b="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25089675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 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286232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a:p>
            <a:pPr marL="457200" indent="-457200" algn="just">
              <a:buFont typeface="+mj-lt"/>
              <a:buAutoNum type="arabicPeriod"/>
            </a:pPr>
            <a:r>
              <a:rPr lang="en-US" altLang="en-US" sz="2000" b="0" dirty="0"/>
              <a:t>The nature of events at Christ’s </a:t>
            </a:r>
            <a:r>
              <a:rPr lang="en-US" altLang="en-US" sz="2000" b="0" dirty="0" err="1"/>
              <a:t>posttribulational</a:t>
            </a:r>
            <a:r>
              <a:rPr lang="en-US" altLang="en-US" sz="2000" b="0" dirty="0"/>
              <a:t> coming radically differs from that of the rapture.</a:t>
            </a:r>
          </a:p>
        </p:txBody>
      </p:sp>
    </p:spTree>
    <p:extLst>
      <p:ext uri="{BB962C8B-B14F-4D97-AF65-F5344CB8AC3E}">
        <p14:creationId xmlns:p14="http://schemas.microsoft.com/office/powerpoint/2010/main" val="82630638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000" i="0" dirty="0">
                <a:solidFill>
                  <a:schemeClr val="accent2">
                    <a:lumMod val="20000"/>
                    <a:lumOff val="80000"/>
                  </a:schemeClr>
                </a:solidFill>
                <a:latin typeface="+mj-lt"/>
                <a:ea typeface="+mj-ea"/>
                <a:cs typeface="+mj-cs"/>
              </a:rPr>
              <a:t>Differences between the Rapture and the 2</a:t>
            </a:r>
            <a:r>
              <a:rPr lang="en-US" altLang="en-US" sz="2000" i="0" baseline="30000" dirty="0">
                <a:solidFill>
                  <a:schemeClr val="accent2">
                    <a:lumMod val="20000"/>
                    <a:lumOff val="80000"/>
                  </a:schemeClr>
                </a:solidFill>
                <a:latin typeface="+mj-lt"/>
                <a:ea typeface="+mj-ea"/>
                <a:cs typeface="+mj-cs"/>
              </a:rPr>
              <a:t>nd</a:t>
            </a:r>
            <a:r>
              <a:rPr lang="en-US" altLang="en-US" sz="2000" i="0" dirty="0">
                <a:solidFill>
                  <a:schemeClr val="accent2">
                    <a:lumMod val="20000"/>
                    <a:lumOff val="80000"/>
                  </a:schemeClr>
                </a:solidFill>
                <a:latin typeface="+mj-lt"/>
                <a:ea typeface="+mj-ea"/>
                <a:cs typeface="+mj-cs"/>
              </a:rPr>
              <a:t> Coming of Christ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819150"/>
            <a:ext cx="8636000" cy="409342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At the rapture, </a:t>
            </a:r>
            <a:r>
              <a:rPr lang="en-US" altLang="en-US" sz="2000" b="0" u="sng" dirty="0"/>
              <a:t>believers</a:t>
            </a:r>
            <a:r>
              <a:rPr lang="en-US" altLang="en-US" sz="2000" b="0" dirty="0"/>
              <a:t> depart the earth (1 Thessalonians 4:15-17), while at the final event of the second coming unbelievers are </a:t>
            </a:r>
            <a:r>
              <a:rPr lang="en-US" altLang="en-US" sz="2000" b="0" u="sng" dirty="0"/>
              <a:t>taken away</a:t>
            </a:r>
            <a:r>
              <a:rPr lang="en-US" altLang="en-US" sz="2000" b="0" dirty="0"/>
              <a:t> from the earth (Matthew 24:37-41).</a:t>
            </a:r>
          </a:p>
          <a:p>
            <a:pPr marL="457200" indent="-457200" algn="just">
              <a:buFont typeface="+mj-lt"/>
              <a:buAutoNum type="arabicPeriod"/>
            </a:pPr>
            <a:r>
              <a:rPr lang="en-US" altLang="en-US" sz="2000" b="0" dirty="0"/>
              <a:t>At the rapture, </a:t>
            </a:r>
            <a:r>
              <a:rPr lang="en-US" altLang="en-US" sz="2000" b="0" u="sng" dirty="0"/>
              <a:t>unbelievers</a:t>
            </a:r>
            <a:r>
              <a:rPr lang="en-US" altLang="en-US" sz="2000" b="0" dirty="0"/>
              <a:t> remain on earth (implied), while at the final event of the second coming </a:t>
            </a:r>
            <a:r>
              <a:rPr lang="en-US" altLang="en-US" sz="2000" b="0" u="sng" dirty="0"/>
              <a:t>believers</a:t>
            </a:r>
            <a:r>
              <a:rPr lang="en-US" altLang="en-US" sz="2000" b="0" dirty="0"/>
              <a:t> remain on earth (Matthew 25:34).</a:t>
            </a:r>
          </a:p>
          <a:p>
            <a:pPr marL="457200" indent="-457200" algn="just">
              <a:buFont typeface="+mj-lt"/>
              <a:buAutoNum type="arabicPeriod"/>
            </a:pPr>
            <a:r>
              <a:rPr lang="en-US" altLang="en-US" sz="2000" b="0" dirty="0"/>
              <a:t>At the rapture, there is no </a:t>
            </a:r>
            <a:r>
              <a:rPr lang="en-US" altLang="en-US" sz="2000" b="0" u="sng" dirty="0"/>
              <a:t>mention</a:t>
            </a:r>
            <a:r>
              <a:rPr lang="en-US" altLang="en-US" sz="2000" b="0" dirty="0"/>
              <a:t> of establishing Christ’s kingdom on earth, while at the final event of the second coming Christ has come to </a:t>
            </a:r>
            <a:r>
              <a:rPr lang="en-US" altLang="en-US" sz="2000" b="0" u="sng" dirty="0"/>
              <a:t>set up</a:t>
            </a:r>
            <a:r>
              <a:rPr lang="en-US" altLang="en-US" sz="2000" b="0" dirty="0"/>
              <a:t> His kingdom on earth (Matthew 25:31, 34).</a:t>
            </a:r>
          </a:p>
          <a:p>
            <a:pPr marL="457200" indent="-457200" algn="just">
              <a:buFont typeface="+mj-lt"/>
              <a:buAutoNum type="arabicPeriod"/>
            </a:pPr>
            <a:r>
              <a:rPr lang="en-US" altLang="en-US" sz="2000" b="0" dirty="0"/>
              <a:t>At the rapture, believers will receive </a:t>
            </a:r>
            <a:r>
              <a:rPr lang="en-US" altLang="en-US" sz="2000" b="0" u="sng" dirty="0"/>
              <a:t>glorified</a:t>
            </a:r>
            <a:r>
              <a:rPr lang="en-US" altLang="en-US" sz="2000" b="0" dirty="0"/>
              <a:t> bodies (1 Corinthians 15:51-57), while at the final event of the second coming no one will receive </a:t>
            </a:r>
            <a:r>
              <a:rPr lang="en-US" altLang="en-US" sz="2000" b="0" u="sng" dirty="0"/>
              <a:t>glorified</a:t>
            </a:r>
            <a:r>
              <a:rPr lang="en-US" altLang="en-US" sz="2000" b="0" dirty="0"/>
              <a:t> bodies.</a:t>
            </a:r>
          </a:p>
        </p:txBody>
      </p:sp>
    </p:spTree>
    <p:extLst>
      <p:ext uri="{BB962C8B-B14F-4D97-AF65-F5344CB8AC3E}">
        <p14:creationId xmlns:p14="http://schemas.microsoft.com/office/powerpoint/2010/main" val="3434994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 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357020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a:p>
            <a:pPr marL="457200" indent="-457200" algn="just">
              <a:buFont typeface="+mj-lt"/>
              <a:buAutoNum type="arabicPeriod"/>
            </a:pPr>
            <a:r>
              <a:rPr lang="en-US" altLang="en-US" sz="2000" b="0" dirty="0"/>
              <a:t>The nature of events at Christ’s </a:t>
            </a:r>
            <a:r>
              <a:rPr lang="en-US" altLang="en-US" sz="2000" b="0" dirty="0" err="1"/>
              <a:t>posttribulational</a:t>
            </a:r>
            <a:r>
              <a:rPr lang="en-US" altLang="en-US" sz="2000" b="0" dirty="0"/>
              <a:t> coming radically differs from that of the rapture.</a:t>
            </a:r>
          </a:p>
          <a:p>
            <a:pPr marL="457200" indent="-457200" algn="just">
              <a:buFont typeface="+mj-lt"/>
              <a:buAutoNum type="arabicPeriod"/>
            </a:pPr>
            <a:r>
              <a:rPr lang="en-US" altLang="en-US" sz="2000" b="0" dirty="0"/>
              <a:t>Revelation 3:10 promises that the church will be </a:t>
            </a:r>
            <a:r>
              <a:rPr lang="en-US" altLang="en-US" sz="2000" u="sng" dirty="0"/>
              <a:t>removed</a:t>
            </a:r>
            <a:r>
              <a:rPr lang="en-US" altLang="en-US" sz="2000" b="0" dirty="0"/>
              <a:t> prior to Daniel’s 70</a:t>
            </a:r>
            <a:r>
              <a:rPr lang="en-US" altLang="en-US" sz="2000" b="0" baseline="30000" dirty="0"/>
              <a:t>th</a:t>
            </a:r>
            <a:r>
              <a:rPr lang="en-US" altLang="en-US" sz="2000" b="0" dirty="0"/>
              <a:t> week.</a:t>
            </a:r>
          </a:p>
        </p:txBody>
      </p:sp>
    </p:spTree>
    <p:extLst>
      <p:ext uri="{BB962C8B-B14F-4D97-AF65-F5344CB8AC3E}">
        <p14:creationId xmlns:p14="http://schemas.microsoft.com/office/powerpoint/2010/main" val="1560227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11401</TotalTime>
  <Words>1121</Words>
  <Application>Microsoft Office PowerPoint</Application>
  <PresentationFormat>On-screen Show (16:9)</PresentationFormat>
  <Paragraphs>42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Arial</vt:lpstr>
      <vt:lpstr>Calibri</vt:lpstr>
      <vt:lpstr>Century Gothic</vt:lpstr>
      <vt:lpstr>Tw Cen MT</vt:lpstr>
      <vt:lpstr>Default Design</vt:lpstr>
      <vt:lpstr>Why A Pretribulationary Rapture?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Futuristic Premillennialism?</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327</cp:revision>
  <dcterms:created xsi:type="dcterms:W3CDTF">2009-09-05T17:28:57Z</dcterms:created>
  <dcterms:modified xsi:type="dcterms:W3CDTF">2021-11-13T16:20:56Z</dcterms:modified>
</cp:coreProperties>
</file>